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7" r:id="rId2"/>
    <p:sldId id="256" r:id="rId3"/>
    <p:sldId id="278" r:id="rId4"/>
    <p:sldId id="259" r:id="rId5"/>
    <p:sldId id="262" r:id="rId6"/>
    <p:sldId id="267" r:id="rId7"/>
    <p:sldId id="263" r:id="rId8"/>
    <p:sldId id="268" r:id="rId9"/>
    <p:sldId id="276" r:id="rId10"/>
    <p:sldId id="272" r:id="rId11"/>
    <p:sldId id="273" r:id="rId12"/>
    <p:sldId id="274" r:id="rId13"/>
    <p:sldId id="265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D557-70C9-4D54-95A0-4C35CE76B7D1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96144-938C-4952-86B4-C9B4745C77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7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EB87C7-299B-450E-910D-F64704C6C7E9}" type="slidenum">
              <a:rPr lang="hr-HR" altLang="en-US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15</a:t>
            </a:fld>
            <a:endParaRPr lang="hr-HR" altLang="en-US" smtClean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695325"/>
            <a:ext cx="6096000" cy="3429000"/>
          </a:xfrm>
          <a:solidFill>
            <a:srgbClr val="FFFFFF"/>
          </a:solidFill>
          <a:ln/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r-Latn-C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90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9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2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50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646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39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2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49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35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2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7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2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4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6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8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6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9D85DC-6C07-4581-9C68-BC5EBEBF0D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1C9A5-CFEA-4591-BA42-9C8C4D614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2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avo.unizg.hr/sc-sr/knjiznica/online_katalo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jsr.pravo.unizg.hr/index.php/ljsr" TargetMode="External"/><Relationship Id="rId2" Type="http://schemas.openxmlformats.org/officeDocument/2006/relationships/hyperlink" Target="http://rsp.h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rcak.srce.hr/" TargetMode="External"/><Relationship Id="rId2" Type="http://schemas.openxmlformats.org/officeDocument/2006/relationships/hyperlink" Target="http://doaj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svenda@pravo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sc-sr/knjiznica" TargetMode="External"/><Relationship Id="rId2" Type="http://schemas.openxmlformats.org/officeDocument/2006/relationships/hyperlink" Target="mailto:ksvenda@pravo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ksvenda@pravo.h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035174"/>
            <a:ext cx="6096000" cy="25659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DANI </a:t>
            </a:r>
            <a:r>
              <a:rPr lang="hr-HR" sz="4800" dirty="0" smtClean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ORIJENTACIJE </a:t>
            </a:r>
            <a:endParaRPr lang="en-US" sz="4800" dirty="0"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4800" dirty="0">
                <a:solidFill>
                  <a:srgbClr val="FF0000"/>
                </a:solidFill>
                <a:latin typeface="Century" panose="0204060405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AK. GOD. 2019./20.</a:t>
            </a:r>
            <a:endParaRPr lang="en-US" sz="4800" dirty="0">
              <a:effectLst/>
              <a:latin typeface="Century" panose="02040604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3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                        OPAC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dirty="0" smtClean="0">
                <a:solidFill>
                  <a:srgbClr val="92D050"/>
                </a:solidFill>
              </a:rPr>
              <a:t>elektronički OPAC katalog </a:t>
            </a:r>
            <a:r>
              <a:rPr lang="hr-HR" altLang="en-US" dirty="0" smtClean="0"/>
              <a:t>(OPAC=</a:t>
            </a:r>
            <a:r>
              <a:rPr lang="hr-HR" altLang="en-US" i="1" dirty="0" smtClean="0"/>
              <a:t>Online </a:t>
            </a:r>
            <a:r>
              <a:rPr lang="hr-HR" altLang="en-US" i="1" dirty="0" err="1" smtClean="0"/>
              <a:t>Public</a:t>
            </a:r>
            <a:r>
              <a:rPr lang="hr-HR" altLang="en-US" i="1" dirty="0" smtClean="0"/>
              <a:t> Access</a:t>
            </a:r>
            <a:r>
              <a:rPr lang="hr-HR" altLang="en-US" dirty="0" smtClean="0"/>
              <a:t> </a:t>
            </a:r>
            <a:r>
              <a:rPr lang="hr-HR" altLang="en-US" i="1" dirty="0" err="1" smtClean="0"/>
              <a:t>Catalog</a:t>
            </a:r>
            <a:r>
              <a:rPr lang="hr-HR" altLang="en-US" i="1" dirty="0" smtClean="0"/>
              <a:t>)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en-US" i="1" dirty="0" smtClean="0"/>
              <a:t>                 </a:t>
            </a:r>
          </a:p>
          <a:p>
            <a:pPr>
              <a:lnSpc>
                <a:spcPct val="90000"/>
              </a:lnSpc>
              <a:buNone/>
            </a:pPr>
            <a:r>
              <a:rPr lang="hr-HR" altLang="en-US" i="1" dirty="0" smtClean="0"/>
              <a:t>   </a:t>
            </a:r>
            <a:r>
              <a:rPr lang="en-US" dirty="0">
                <a:hlinkClick r:id="rId2"/>
              </a:rPr>
              <a:t>https://www.pravo.unizg.hr/sc-sr/knjiznica/online_katalog</a:t>
            </a:r>
            <a:r>
              <a:rPr lang="hr-HR" altLang="en-US" i="1" dirty="0" smtClean="0"/>
              <a:t>                  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en-US" dirty="0" smtClean="0"/>
              <a:t>                                    potpuno javno dostupan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hr-HR" altLang="en-US" dirty="0" smtClean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en-US" dirty="0" smtClean="0"/>
              <a:t>pomoću njega pretražuje se fond određene knjižnice ili skupine knjižnica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hr-HR" altLang="en-US" dirty="0" smtClean="0"/>
          </a:p>
          <a:p>
            <a:pPr eaLnBrk="1" hangingPunct="1"/>
            <a:endParaRPr lang="hr-H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99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ČASOPISI  SCSR-a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en-US" b="1" smtClean="0"/>
              <a:t>Revija za socijalnu politiku - </a:t>
            </a:r>
            <a:r>
              <a:rPr lang="hr-HR" altLang="en-US" smtClean="0"/>
              <a:t>teme s područja socijalne politike i ostalih srodnih područja</a:t>
            </a:r>
            <a:endParaRPr lang="hr-HR" altLang="en-US" b="1" smtClean="0"/>
          </a:p>
          <a:p>
            <a:pPr eaLnBrk="1" hangingPunct="1"/>
            <a:r>
              <a:rPr lang="hr-HR" altLang="en-US" smtClean="0">
                <a:hlinkClick r:id="rId2"/>
              </a:rPr>
              <a:t>http://rsp.hr</a:t>
            </a:r>
            <a:endParaRPr lang="hr-HR" altLang="en-US" smtClean="0"/>
          </a:p>
          <a:p>
            <a:pPr eaLnBrk="1" hangingPunct="1"/>
            <a:endParaRPr lang="hr-HR" altLang="en-US" smtClean="0"/>
          </a:p>
          <a:p>
            <a:pPr eaLnBrk="1" hangingPunct="1"/>
            <a:r>
              <a:rPr lang="hr-HR" altLang="en-US" b="1" smtClean="0"/>
              <a:t>Ljetopis socijalnog rada – </a:t>
            </a:r>
            <a:r>
              <a:rPr lang="hr-HR" altLang="en-US" smtClean="0"/>
              <a:t>usmjerenost prema posebnim područjima socijalnog i psihosocijalnog rada, kao i ostalim srodnim znanstvenim područjima</a:t>
            </a:r>
          </a:p>
          <a:p>
            <a:pPr eaLnBrk="1" hangingPunct="1"/>
            <a:r>
              <a:rPr lang="hr-HR" altLang="en-US" smtClean="0">
                <a:hlinkClick r:id="rId3"/>
              </a:rPr>
              <a:t>http://ljsr.pravo.unizg.hr/index.php/ljsr</a:t>
            </a:r>
            <a:endParaRPr lang="hr-HR" altLang="en-US" smtClean="0"/>
          </a:p>
          <a:p>
            <a:pPr eaLnBrk="1" hangingPunct="1"/>
            <a:endParaRPr lang="hr-HR" altLang="en-US" smtClean="0"/>
          </a:p>
          <a:p>
            <a:pPr eaLnBrk="1" hangingPunct="1"/>
            <a:endParaRPr lang="hr-HR" altLang="en-US" smtClean="0"/>
          </a:p>
          <a:p>
            <a:pPr eaLnBrk="1" hangingPunct="1"/>
            <a:endParaRPr lang="hr-HR" altLang="en-US" b="1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hr-HR" altLang="en-US" smtClean="0"/>
          </a:p>
        </p:txBody>
      </p:sp>
    </p:spTree>
    <p:extLst>
      <p:ext uri="{BB962C8B-B14F-4D97-AF65-F5344CB8AC3E}">
        <p14:creationId xmlns:p14="http://schemas.microsoft.com/office/powerpoint/2010/main" val="56865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 smtClean="0">
                <a:solidFill>
                  <a:schemeClr val="accent1">
                    <a:satMod val="150000"/>
                  </a:schemeClr>
                </a:solidFill>
              </a:rPr>
              <a:t>OBILJEŽJA</a:t>
            </a:r>
            <a:endParaRPr lang="hr-HR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hr-HR" b="1" dirty="0" smtClean="0"/>
              <a:t>Časopisi u otvorenom pristupu – </a:t>
            </a:r>
            <a:r>
              <a:rPr lang="hr-HR" i="1" dirty="0" err="1" smtClean="0"/>
              <a:t>open</a:t>
            </a:r>
            <a:r>
              <a:rPr lang="hr-HR" i="1" dirty="0" smtClean="0"/>
              <a:t> access </a:t>
            </a:r>
            <a:r>
              <a:rPr lang="hr-HR" i="1" dirty="0" err="1" smtClean="0"/>
              <a:t>journals</a:t>
            </a:r>
            <a:r>
              <a:rPr lang="hr-HR" i="1" dirty="0" smtClean="0"/>
              <a:t> </a:t>
            </a:r>
            <a:r>
              <a:rPr lang="hr-HR" dirty="0" smtClean="0">
                <a:hlinkClick r:id="rId2"/>
              </a:rPr>
              <a:t>http://doaj.org/</a:t>
            </a:r>
            <a:endParaRPr lang="hr-HR" b="1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hr-HR" b="1" dirty="0" smtClean="0"/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hr-HR" dirty="0" smtClean="0"/>
              <a:t>dostupni na mrežnim stranicama portala hrvatskih znanstvenih časopisa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hr-HR" dirty="0" smtClean="0"/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hr-HR" dirty="0" smtClean="0"/>
              <a:t>                 Hrčak </a:t>
            </a:r>
            <a:r>
              <a:rPr lang="hr-HR" dirty="0" smtClean="0">
                <a:hlinkClick r:id="rId3"/>
              </a:rPr>
              <a:t>http://hrcak.srce.hr/</a:t>
            </a:r>
            <a:endParaRPr lang="hr-HR" dirty="0" smtClean="0"/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hr-HR" dirty="0" smtClean="0">
                <a:solidFill>
                  <a:srgbClr val="FF0000"/>
                </a:solidFill>
              </a:rPr>
              <a:t>                                  ili                                 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hr-HR" dirty="0" smtClean="0"/>
              <a:t>                                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r>
              <a:rPr lang="hr-HR" dirty="0" smtClean="0"/>
              <a:t>na vlastitim mrežnim stranicama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1293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FF0000"/>
                </a:solidFill>
              </a:rPr>
              <a:t>                 POTREBNO JE…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en-US" dirty="0" smtClean="0"/>
              <a:t>usvojiti dio specifičnih znanja i vještina područja </a:t>
            </a:r>
            <a:r>
              <a:rPr lang="hr-HR" altLang="en-US" dirty="0" smtClean="0">
                <a:solidFill>
                  <a:srgbClr val="FF0000"/>
                </a:solidFill>
              </a:rPr>
              <a:t>informacijskih vještina</a:t>
            </a:r>
          </a:p>
          <a:p>
            <a:pPr eaLnBrk="1" hangingPunct="1"/>
            <a:r>
              <a:rPr lang="hr-HR" altLang="en-US" dirty="0" smtClean="0">
                <a:solidFill>
                  <a:srgbClr val="FF0000"/>
                </a:solidFill>
              </a:rPr>
              <a:t> </a:t>
            </a:r>
            <a:r>
              <a:rPr lang="hr-HR" altLang="en-US" dirty="0" smtClean="0"/>
              <a:t>edukacije se organiziraju redovito u sklopu seminara kolegija </a:t>
            </a:r>
            <a:r>
              <a:rPr lang="hr-HR" altLang="en-US" i="1" dirty="0" smtClean="0"/>
              <a:t>Uvod u psihologiju </a:t>
            </a:r>
            <a:r>
              <a:rPr lang="hr-HR" altLang="en-US" dirty="0" smtClean="0"/>
              <a:t>i </a:t>
            </a:r>
            <a:r>
              <a:rPr lang="hr-HR" altLang="en-US" i="1" dirty="0" smtClean="0"/>
              <a:t>Socijalna politika</a:t>
            </a:r>
          </a:p>
          <a:p>
            <a:pPr eaLnBrk="1" hangingPunct="1"/>
            <a:r>
              <a:rPr lang="hr-HR" altLang="en-US" dirty="0"/>
              <a:t>t</a:t>
            </a:r>
            <a:r>
              <a:rPr lang="hr-HR" altLang="en-US" dirty="0" smtClean="0"/>
              <a:t>e u dogovoru sa voditeljima poslijediplomskih studija za polaznike svih vrsta specijalističkih i doktorskih studija</a:t>
            </a:r>
          </a:p>
        </p:txBody>
      </p:sp>
    </p:spTree>
    <p:extLst>
      <p:ext uri="{BB962C8B-B14F-4D97-AF65-F5344CB8AC3E}">
        <p14:creationId xmlns:p14="http://schemas.microsoft.com/office/powerpoint/2010/main" val="950361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hr-HR" dirty="0" smtClean="0">
                <a:solidFill>
                  <a:srgbClr val="FF0000"/>
                </a:solidFill>
              </a:rPr>
              <a:t>INFORMACIJSKE</a:t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>VJEŠTINE SU…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FFFF"/>
            </a:solidFill>
          </a:ln>
        </p:spPr>
        <p:txBody>
          <a:bodyPr rtlCol="0">
            <a:norm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· sposobnost učinkovitog traženja informacija</a:t>
            </a:r>
            <a:br>
              <a:rPr lang="hr-HR" dirty="0" smtClean="0"/>
            </a:br>
            <a:r>
              <a:rPr lang="hr-HR" dirty="0" smtClean="0"/>
              <a:t>· upućenost pri odabiru i vrednovanju  informacija</a:t>
            </a:r>
            <a:br>
              <a:rPr lang="hr-HR" dirty="0" smtClean="0"/>
            </a:br>
            <a:r>
              <a:rPr lang="hr-HR" dirty="0" smtClean="0"/>
              <a:t>· lakoća i lagodnost korištenja širokog raspona medija</a:t>
            </a:r>
            <a:br>
              <a:rPr lang="hr-HR" dirty="0" smtClean="0"/>
            </a:br>
            <a:r>
              <a:rPr lang="hr-HR" dirty="0" smtClean="0"/>
              <a:t>· svijest o problemu pouzdanosti i  vjerodostojnosti informacija</a:t>
            </a:r>
            <a:br>
              <a:rPr lang="hr-HR" dirty="0" smtClean="0"/>
            </a:br>
            <a:r>
              <a:rPr lang="hr-HR" dirty="0" smtClean="0"/>
              <a:t>· učinkovitost prenošenja informacija drugima </a:t>
            </a:r>
          </a:p>
          <a:p>
            <a:pPr marL="438912" indent="-320040">
              <a:spcBef>
                <a:spcPts val="0"/>
              </a:spcBef>
              <a:defRPr/>
            </a:pPr>
            <a:endParaRPr lang="hr-HR" i="1" dirty="0" smtClean="0"/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hr-HR" i="1" dirty="0" err="1" smtClean="0"/>
              <a:t>Candy</a:t>
            </a:r>
            <a:r>
              <a:rPr lang="hr-HR" i="1" dirty="0" smtClean="0"/>
              <a:t> (2002)</a:t>
            </a:r>
          </a:p>
          <a:p>
            <a:pPr marL="438912" indent="-320040">
              <a:spcBef>
                <a:spcPts val="0"/>
              </a:spcBef>
              <a:buNone/>
              <a:defRPr/>
            </a:pP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hr-HR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6901" y="277296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67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2063750" y="1951039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ts val="700"/>
              </a:spcBef>
              <a:buClrTx/>
              <a:buSzPct val="45000"/>
              <a:buFont typeface="Wingdings" panose="05000000000000000000" pitchFamily="2" charset="2"/>
              <a:buChar char=""/>
            </a:pPr>
            <a:r>
              <a:rPr lang="hr-HR" altLang="en-US" sz="2600">
                <a:solidFill>
                  <a:srgbClr val="FF8080"/>
                </a:solidFill>
                <a:latin typeface="Arial" panose="020B0604020202020204" pitchFamily="34" charset="0"/>
                <a:ea typeface="Arial Unicode MS" pitchFamily="34" charset="-128"/>
              </a:rPr>
              <a:t>PITAJTE, TRAŽITE I ZAHTJEVAJTE INFORMACIJU!</a:t>
            </a:r>
          </a:p>
          <a:p>
            <a:pPr>
              <a:spcBef>
                <a:spcPts val="700"/>
              </a:spcBef>
              <a:buClrTx/>
              <a:buSzPct val="45000"/>
              <a:buNone/>
            </a:pPr>
            <a:endParaRPr lang="hr-HR" altLang="en-US" sz="2600">
              <a:solidFill>
                <a:srgbClr val="CCCCFF"/>
              </a:solidFill>
              <a:latin typeface="Arial" panose="020B0604020202020204" pitchFamily="34" charset="0"/>
              <a:ea typeface="Arial Unicode MS" pitchFamily="34" charset="-128"/>
            </a:endParaRPr>
          </a:p>
          <a:p>
            <a:pPr>
              <a:spcBef>
                <a:spcPts val="700"/>
              </a:spcBef>
              <a:buClrTx/>
              <a:buSzPct val="45000"/>
              <a:buFont typeface="Wingdings" panose="05000000000000000000" pitchFamily="2" charset="2"/>
              <a:buChar char=""/>
            </a:pPr>
            <a:r>
              <a:rPr lang="hr-HR" altLang="en-US" sz="2600">
                <a:solidFill>
                  <a:srgbClr val="4C4C4C"/>
                </a:solidFill>
                <a:latin typeface="Arial" panose="020B0604020202020204" pitchFamily="34" charset="0"/>
                <a:ea typeface="Arial Unicode MS" pitchFamily="34" charset="-128"/>
              </a:rPr>
              <a:t>KONTAKT:</a:t>
            </a:r>
          </a:p>
          <a:p>
            <a:pPr>
              <a:spcBef>
                <a:spcPts val="700"/>
              </a:spcBef>
              <a:buClrTx/>
              <a:buSzPct val="45000"/>
              <a:buNone/>
            </a:pPr>
            <a:r>
              <a:rPr lang="hr-HR" altLang="en-US" sz="2600">
                <a:solidFill>
                  <a:srgbClr val="4C4C4C"/>
                </a:solidFill>
                <a:latin typeface="Arial" panose="020B0604020202020204" pitchFamily="34" charset="0"/>
                <a:ea typeface="Arial Unicode MS" pitchFamily="34" charset="-128"/>
              </a:rPr>
              <a:t>-</a:t>
            </a:r>
            <a:r>
              <a:rPr lang="hr-HR" altLang="en-US" sz="2600">
                <a:solidFill>
                  <a:srgbClr val="FF8080"/>
                </a:solidFill>
                <a:latin typeface="Arial" panose="020B0604020202020204" pitchFamily="34" charset="0"/>
                <a:ea typeface="Arial Unicode MS" pitchFamily="34" charset="-128"/>
              </a:rPr>
              <a:t> </a:t>
            </a:r>
            <a:r>
              <a:rPr lang="hr-HR" altLang="en-US" sz="2600">
                <a:solidFill>
                  <a:srgbClr val="CCCCFF"/>
                </a:solidFill>
                <a:latin typeface="Arial" panose="020B0604020202020204" pitchFamily="34" charset="0"/>
                <a:ea typeface="Arial Unicode MS" pitchFamily="34" charset="-128"/>
                <a:hlinkClick r:id="rId3"/>
              </a:rPr>
              <a:t>ksvenda@pravo.hr</a:t>
            </a:r>
          </a:p>
          <a:p>
            <a:pPr>
              <a:spcBef>
                <a:spcPts val="700"/>
              </a:spcBef>
              <a:buClrTx/>
              <a:buSzPct val="45000"/>
              <a:buNone/>
            </a:pPr>
            <a:r>
              <a:rPr lang="hr-HR" altLang="en-US" sz="2600">
                <a:solidFill>
                  <a:srgbClr val="4C4C4C"/>
                </a:solidFill>
                <a:latin typeface="Arial" panose="020B0604020202020204" pitchFamily="34" charset="0"/>
                <a:ea typeface="Arial Unicode MS" pitchFamily="34" charset="-128"/>
              </a:rPr>
              <a:t>- 01/4895-832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4584700" y="360363"/>
            <a:ext cx="79200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30250" indent="-2730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995363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216025" indent="-182563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425575" indent="-182563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ts val="700"/>
              </a:spcBef>
              <a:buClrTx/>
              <a:buSzTx/>
              <a:buNone/>
            </a:pPr>
            <a:r>
              <a:rPr lang="hr-HR" altLang="en-US" sz="3600" b="1">
                <a:solidFill>
                  <a:srgbClr val="FF8080"/>
                </a:solidFill>
                <a:latin typeface="Arial" panose="020B0604020202020204" pitchFamily="34" charset="0"/>
                <a:ea typeface="Arial Unicode MS" pitchFamily="34" charset="-128"/>
              </a:rPr>
              <a:t>DO TADA...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1" y="4500564"/>
            <a:ext cx="590867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60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25272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r-HR" dirty="0">
                <a:solidFill>
                  <a:srgbClr val="00B0F0"/>
                </a:solidFill>
              </a:rPr>
              <a:t/>
            </a:r>
            <a:br>
              <a:rPr lang="hr-HR" dirty="0">
                <a:solidFill>
                  <a:srgbClr val="00B0F0"/>
                </a:solidFill>
              </a:rPr>
            </a:br>
            <a:r>
              <a:rPr lang="hr-HR" dirty="0">
                <a:solidFill>
                  <a:srgbClr val="00B0F0"/>
                </a:solidFill>
              </a:rPr>
              <a:t>         </a:t>
            </a:r>
            <a:r>
              <a:rPr lang="hr-HR" dirty="0" smtClean="0">
                <a:solidFill>
                  <a:srgbClr val="FF0000"/>
                </a:solidFill>
              </a:rPr>
              <a:t>OSNOVNE </a:t>
            </a:r>
            <a:r>
              <a:rPr lang="hr-HR" dirty="0">
                <a:solidFill>
                  <a:srgbClr val="FF0000"/>
                </a:solidFill>
              </a:rPr>
              <a:t>INFORMACIJE </a:t>
            </a:r>
            <a:br>
              <a:rPr lang="hr-HR" dirty="0">
                <a:solidFill>
                  <a:srgbClr val="FF0000"/>
                </a:solidFill>
              </a:rPr>
            </a:br>
            <a:r>
              <a:rPr lang="hr-HR" dirty="0">
                <a:solidFill>
                  <a:srgbClr val="FF0000"/>
                </a:solidFill>
              </a:rPr>
              <a:t>                      O KNJIŽNICI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en-US" dirty="0" smtClean="0"/>
              <a:t>nalazi se na prvom katu Studijskog centra socijalnog rada</a:t>
            </a:r>
          </a:p>
          <a:p>
            <a:pPr eaLnBrk="1" hangingPunct="1"/>
            <a:r>
              <a:rPr lang="hr-HR" altLang="en-US" dirty="0"/>
              <a:t>o</a:t>
            </a:r>
            <a:r>
              <a:rPr lang="hr-HR" altLang="en-US" dirty="0" smtClean="0"/>
              <a:t>d 30.09.2019. radno je vrijeme 9-19 sati</a:t>
            </a:r>
          </a:p>
          <a:p>
            <a:pPr eaLnBrk="1" hangingPunct="1"/>
            <a:r>
              <a:rPr lang="hr-HR" altLang="en-US" dirty="0"/>
              <a:t>d</a:t>
            </a:r>
            <a:r>
              <a:rPr lang="hr-HR" altLang="en-US" dirty="0" smtClean="0"/>
              <a:t>o tada je radno vrijeme 9-14 sati</a:t>
            </a:r>
          </a:p>
          <a:p>
            <a:pPr eaLnBrk="1" hangingPunct="1"/>
            <a:r>
              <a:rPr lang="hr-HR" altLang="en-US" dirty="0"/>
              <a:t>p</a:t>
            </a:r>
            <a:r>
              <a:rPr lang="hr-HR" altLang="en-US" dirty="0" smtClean="0"/>
              <a:t>okraj knjižnice nalazi se čitaonica za tihi rad koja je otvorena </a:t>
            </a:r>
          </a:p>
          <a:p>
            <a:pPr marL="0" indent="0" eaLnBrk="1" hangingPunct="1">
              <a:buNone/>
            </a:pPr>
            <a:r>
              <a:rPr lang="hr-HR" altLang="en-US" dirty="0"/>
              <a:t> </a:t>
            </a:r>
            <a:r>
              <a:rPr lang="hr-HR" altLang="en-US" dirty="0" smtClean="0"/>
              <a:t>    od 8-20 sati</a:t>
            </a:r>
          </a:p>
          <a:p>
            <a:pPr eaLnBrk="1" hangingPunct="1"/>
            <a:r>
              <a:rPr lang="hr-HR" altLang="en-US" dirty="0" smtClean="0"/>
              <a:t>kontakt telefoni: 01/4895-817      01/4895-832</a:t>
            </a:r>
          </a:p>
          <a:p>
            <a:pPr eaLnBrk="1" hangingPunct="1"/>
            <a:r>
              <a:rPr lang="hr-HR" altLang="en-US" dirty="0" smtClean="0"/>
              <a:t>mail: </a:t>
            </a:r>
            <a:r>
              <a:rPr lang="hr-HR" altLang="en-US" dirty="0" smtClean="0">
                <a:hlinkClick r:id="rId2"/>
              </a:rPr>
              <a:t>ksvenda@pravo.hr</a:t>
            </a:r>
            <a:endParaRPr lang="hr-HR" altLang="en-US" dirty="0" smtClean="0"/>
          </a:p>
          <a:p>
            <a:r>
              <a:rPr lang="en-US" dirty="0">
                <a:hlinkClick r:id="rId3"/>
              </a:rPr>
              <a:t>https://www.pravo.unizg.hr/sc-sr/knjiznica</a:t>
            </a:r>
            <a:endParaRPr lang="hr-H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782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PRAVILA POSUDBE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stovremeno se mogu posuditi tri knjige na rok od mjesec dana</a:t>
            </a:r>
          </a:p>
          <a:p>
            <a:r>
              <a:rPr lang="hr-HR" dirty="0"/>
              <a:t>p</a:t>
            </a:r>
            <a:r>
              <a:rPr lang="hr-HR" dirty="0" smtClean="0"/>
              <a:t>osuđena se građa može produžiti još jednom telefonom ili putem maila na: </a:t>
            </a:r>
            <a:r>
              <a:rPr lang="hr-HR" dirty="0" smtClean="0">
                <a:hlinkClick r:id="rId2"/>
              </a:rPr>
              <a:t>ksvenda@pravo.hr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osuđuje student osobno </a:t>
            </a:r>
            <a:r>
              <a:rPr lang="hr-HR" dirty="0" smtClean="0">
                <a:solidFill>
                  <a:srgbClr val="FF0000"/>
                </a:solidFill>
              </a:rPr>
              <a:t>uz predočenje indeksa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8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hr-HR" sz="4000" dirty="0">
                <a:solidFill>
                  <a:srgbClr val="FF0000"/>
                </a:solidFill>
              </a:rPr>
              <a:t>KNJIŽNICA STUDIJSKOG CENTRA SOCIJALNOG RADA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en-US" smtClean="0"/>
              <a:t>osnovana kada i Viša škola za socijalni rad, u ak. god. 1952./53.  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mtClean="0"/>
              <a:t>u početku je građa prikupljana dosta neselektivno, uglavnom donacijama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smtClean="0"/>
              <a:t>skromna financijska sredstva, te položaj socijalnog rada u društvu obilježili su fond kao interdisciplinaran, te nedovoljno stručno profiliran u odnosu na druge starije društvene znanosti</a:t>
            </a:r>
          </a:p>
          <a:p>
            <a:pPr eaLnBrk="1" hangingPunct="1">
              <a:lnSpc>
                <a:spcPct val="90000"/>
              </a:lnSpc>
            </a:pPr>
            <a:endParaRPr lang="hr-HR" altLang="en-US" smtClean="0"/>
          </a:p>
        </p:txBody>
      </p:sp>
    </p:spTree>
    <p:extLst>
      <p:ext uri="{BB962C8B-B14F-4D97-AF65-F5344CB8AC3E}">
        <p14:creationId xmlns:p14="http://schemas.microsoft.com/office/powerpoint/2010/main" val="1677071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00B0F0"/>
                </a:solidFill>
              </a:rPr>
              <a:t>                           </a:t>
            </a:r>
            <a:r>
              <a:rPr lang="hr-HR" dirty="0" smtClean="0">
                <a:solidFill>
                  <a:srgbClr val="FF0000"/>
                </a:solidFill>
              </a:rPr>
              <a:t>DANAS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uspješno je slijedila promjene i razvoj znanstvenog područja</a:t>
            </a:r>
          </a:p>
          <a:p>
            <a:pPr eaLnBrk="1" hangingPunct="1"/>
            <a:r>
              <a:rPr lang="hr-HR" altLang="en-US" smtClean="0"/>
              <a:t>selektivnost pri nabavi – izgradnja specijaliziranog fonda</a:t>
            </a:r>
          </a:p>
          <a:p>
            <a:pPr eaLnBrk="1" hangingPunct="1"/>
            <a:r>
              <a:rPr lang="hr-HR" altLang="en-US" smtClean="0"/>
              <a:t>reprezentativni fond – knjiga i arhivske građe  (oko 20 000 naslova) i časopisa (134 naslova) od kojih su neki jedini u Hrvatskoj</a:t>
            </a:r>
          </a:p>
          <a:p>
            <a:pPr eaLnBrk="1" hangingPunct="1"/>
            <a:r>
              <a:rPr lang="hr-HR" altLang="en-US" smtClean="0"/>
              <a:t>e-izvori informacija</a:t>
            </a:r>
          </a:p>
          <a:p>
            <a:pPr eaLnBrk="1" hangingPunct="1"/>
            <a:endParaRPr lang="hr-HR" altLang="en-US" smtClean="0"/>
          </a:p>
        </p:txBody>
      </p:sp>
    </p:spTree>
    <p:extLst>
      <p:ext uri="{BB962C8B-B14F-4D97-AF65-F5344CB8AC3E}">
        <p14:creationId xmlns:p14="http://schemas.microsoft.com/office/powerpoint/2010/main" val="308896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hr-HR" sz="4000" dirty="0">
                <a:solidFill>
                  <a:srgbClr val="FF0000"/>
                </a:solidFill>
              </a:rPr>
              <a:t>KAO KNJIŽNICA VISOKOŠKOLSKE USTANOVE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altLang="en-US" sz="2900"/>
              <a:t>njen je sastavni dio</a:t>
            </a:r>
          </a:p>
          <a:p>
            <a:pPr eaLnBrk="1" hangingPunct="1">
              <a:lnSpc>
                <a:spcPct val="80000"/>
              </a:lnSpc>
            </a:pPr>
            <a:endParaRPr lang="hr-HR" altLang="en-US" sz="2900"/>
          </a:p>
          <a:p>
            <a:pPr eaLnBrk="1" hangingPunct="1">
              <a:lnSpc>
                <a:spcPct val="80000"/>
              </a:lnSpc>
            </a:pPr>
            <a:r>
              <a:rPr lang="hr-HR" altLang="en-US" sz="2900"/>
              <a:t>u prvom redu prikuplja, obrađuje i prezentira informacije od interesa za određenu znanstvenu zajednicu</a:t>
            </a:r>
          </a:p>
          <a:p>
            <a:pPr eaLnBrk="1" hangingPunct="1">
              <a:lnSpc>
                <a:spcPct val="80000"/>
              </a:lnSpc>
            </a:pPr>
            <a:endParaRPr lang="hr-HR" altLang="en-US" sz="2900"/>
          </a:p>
          <a:p>
            <a:pPr eaLnBrk="1" hangingPunct="1">
              <a:lnSpc>
                <a:spcPct val="80000"/>
              </a:lnSpc>
            </a:pPr>
            <a:r>
              <a:rPr lang="hr-HR" altLang="en-US" sz="2900"/>
              <a:t>fond građen prema potrebama tih korisnika</a:t>
            </a:r>
          </a:p>
          <a:p>
            <a:pPr eaLnBrk="1" hangingPunct="1">
              <a:lnSpc>
                <a:spcPct val="80000"/>
              </a:lnSpc>
            </a:pPr>
            <a:endParaRPr lang="hr-HR" altLang="en-US" sz="2900"/>
          </a:p>
          <a:p>
            <a:pPr eaLnBrk="1" hangingPunct="1">
              <a:lnSpc>
                <a:spcPct val="80000"/>
              </a:lnSpc>
            </a:pPr>
            <a:r>
              <a:rPr lang="hr-HR" altLang="en-US" sz="2900"/>
              <a:t>poluotvorenog je ili zatvorenog tipa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hr-HR" altLang="en-US" sz="290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hr-HR" altLang="en-US" sz="29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hr-HR" altLang="en-US" sz="2900"/>
          </a:p>
        </p:txBody>
      </p:sp>
    </p:spTree>
    <p:extLst>
      <p:ext uri="{BB962C8B-B14F-4D97-AF65-F5344CB8AC3E}">
        <p14:creationId xmlns:p14="http://schemas.microsoft.com/office/powerpoint/2010/main" val="348725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5448"/>
            <a:ext cx="8229600" cy="1329336"/>
          </a:xfrm>
        </p:spPr>
        <p:txBody>
          <a:bodyPr/>
          <a:lstStyle/>
          <a:p>
            <a:pPr>
              <a:defRPr/>
            </a:pPr>
            <a:r>
              <a:rPr lang="hr-HR" dirty="0" smtClean="0">
                <a:solidFill>
                  <a:srgbClr val="00B0F0"/>
                </a:solidFill>
              </a:rPr>
              <a:t>               </a:t>
            </a:r>
            <a:r>
              <a:rPr lang="hr-HR" dirty="0" smtClean="0">
                <a:solidFill>
                  <a:srgbClr val="FF0000"/>
                </a:solidFill>
              </a:rPr>
              <a:t>SVRHA KNJIŽNICE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ln>
            <a:solidFill>
              <a:schemeClr val="bg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hr-HR" altLang="en-US" sz="2400" dirty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hr-HR" altLang="en-US" sz="2400" dirty="0"/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2400" dirty="0"/>
              <a:t>PRIBAVLJA INFORMACIJU I PREZENTIRA KORISNIKU 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2400" dirty="0" smtClean="0"/>
              <a:t> </a:t>
            </a:r>
            <a:r>
              <a:rPr lang="hr-HR" altLang="en-US" sz="2400" dirty="0"/>
              <a:t>U RAZNIM OBLICIMA 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2400" dirty="0" smtClean="0"/>
              <a:t>pri </a:t>
            </a:r>
            <a:r>
              <a:rPr lang="hr-HR" altLang="en-US" sz="2400" dirty="0"/>
              <a:t>čemu </a:t>
            </a:r>
            <a:r>
              <a:rPr lang="hr-HR" altLang="en-US" sz="2400" dirty="0" smtClean="0">
                <a:solidFill>
                  <a:srgbClr val="FF0000"/>
                </a:solidFill>
              </a:rPr>
              <a:t>                             </a:t>
            </a:r>
            <a:endParaRPr lang="hr-HR" altLang="en-US" sz="24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2400" dirty="0" smtClean="0"/>
              <a:t>integrira </a:t>
            </a:r>
            <a:r>
              <a:rPr lang="hr-HR" altLang="en-US" sz="2400" dirty="0"/>
              <a:t>usluge klasične i digitalne knjižnice kao 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2400" dirty="0"/>
              <a:t>                                 </a:t>
            </a:r>
            <a:r>
              <a:rPr lang="hr-HR" altLang="en-US" sz="2400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hr-HR" altLang="en-US" sz="2400" dirty="0">
                <a:solidFill>
                  <a:srgbClr val="FF0000"/>
                </a:solidFill>
              </a:rPr>
              <a:t>hibridna knjižnica </a:t>
            </a:r>
            <a:endParaRPr lang="hr-HR" altLang="en-US" sz="2400" dirty="0" smtClean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hr-HR" alt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hr-H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0036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hr-HR" dirty="0" smtClean="0">
                <a:solidFill>
                  <a:srgbClr val="FF0000"/>
                </a:solidFill>
              </a:rPr>
              <a:t>ELEKTRONIČKI IZVORI ZNANSTVENIH INFORMACIJA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hr-HR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hr-HR" altLang="en-US" dirty="0"/>
              <a:t>s</a:t>
            </a:r>
            <a:r>
              <a:rPr lang="hr-HR" altLang="en-US" dirty="0" smtClean="0"/>
              <a:t>ve više prisutni i nezaobilazni sadržaji u učenju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/>
              <a:t>t</a:t>
            </a:r>
            <a:r>
              <a:rPr lang="hr-HR" altLang="en-US" dirty="0" smtClean="0"/>
              <a:t>o su organizirani i specijalizirani izvori informacija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 smtClean="0"/>
              <a:t>baze koje nude veliki broj informacija sadržanih u dokumentima koji se mnogi mogu vidjeti i u cjelovitom obliku (</a:t>
            </a:r>
            <a:r>
              <a:rPr lang="hr-HR" altLang="en-US" dirty="0" err="1" smtClean="0"/>
              <a:t>full-text</a:t>
            </a:r>
            <a:r>
              <a:rPr lang="hr-HR" altLang="en-US" dirty="0" smtClean="0"/>
              <a:t> baze)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en-US" dirty="0" smtClean="0"/>
              <a:t>uključuju razne vrste radova: časopise, e-knjige, doktorate…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en-US" dirty="0" smtClean="0">
                <a:solidFill>
                  <a:srgbClr val="FF0000"/>
                </a:solidFill>
              </a:rPr>
              <a:t>            POTREBNE ODREĐENE VJEŠTINE  U  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en-US" dirty="0" smtClean="0">
                <a:solidFill>
                  <a:srgbClr val="FF0000"/>
                </a:solidFill>
              </a:rPr>
              <a:t>                                       RADU S NJIMA  </a:t>
            </a:r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hr-HR" altLang="en-US" dirty="0" smtClean="0">
                <a:solidFill>
                  <a:srgbClr val="FF0000"/>
                </a:solidFill>
              </a:rPr>
              <a:t>                                 </a:t>
            </a:r>
          </a:p>
          <a:p>
            <a:pPr eaLnBrk="1" hangingPunct="1">
              <a:lnSpc>
                <a:spcPct val="90000"/>
              </a:lnSpc>
            </a:pPr>
            <a:endParaRPr lang="hr-HR" altLang="en-US" dirty="0" smtClean="0"/>
          </a:p>
          <a:p>
            <a:pPr eaLnBrk="1" hangingPunct="1">
              <a:lnSpc>
                <a:spcPct val="90000"/>
              </a:lnSpc>
            </a:pPr>
            <a:endParaRPr lang="hr-HR" altLang="en-US" dirty="0" smtClean="0"/>
          </a:p>
          <a:p>
            <a:pPr eaLnBrk="1" hangingPunct="1">
              <a:lnSpc>
                <a:spcPct val="90000"/>
              </a:lnSpc>
            </a:pPr>
            <a:endParaRPr lang="hr-H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2166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06" y="1483672"/>
            <a:ext cx="8643068" cy="47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549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484</Words>
  <Application>Microsoft Office PowerPoint</Application>
  <PresentationFormat>Widescreen</PresentationFormat>
  <Paragraphs>91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Microsoft YaHei</vt:lpstr>
      <vt:lpstr>Arial</vt:lpstr>
      <vt:lpstr>Arial Unicode MS</vt:lpstr>
      <vt:lpstr>Calibri</vt:lpstr>
      <vt:lpstr>Century</vt:lpstr>
      <vt:lpstr>Century Gothic</vt:lpstr>
      <vt:lpstr>Times New Roman</vt:lpstr>
      <vt:lpstr>Wingdings</vt:lpstr>
      <vt:lpstr>Wingdings 2</vt:lpstr>
      <vt:lpstr>Wingdings 3</vt:lpstr>
      <vt:lpstr>Ion</vt:lpstr>
      <vt:lpstr>PowerPoint Presentation</vt:lpstr>
      <vt:lpstr>          OSNOVNE INFORMACIJE                        O KNJIŽNICI </vt:lpstr>
      <vt:lpstr>PRAVILA POSUDBE</vt:lpstr>
      <vt:lpstr>KNJIŽNICA STUDIJSKOG CENTRA SOCIJALNOG RADA </vt:lpstr>
      <vt:lpstr>                           DANAS</vt:lpstr>
      <vt:lpstr>KAO KNJIŽNICA VISOKOŠKOLSKE USTANOVE</vt:lpstr>
      <vt:lpstr>               SVRHA KNJIŽNICE</vt:lpstr>
      <vt:lpstr>ELEKTRONIČKI IZVORI ZNANSTVENIH INFORMACIJA </vt:lpstr>
      <vt:lpstr>PowerPoint Presentation</vt:lpstr>
      <vt:lpstr>                        OPAC</vt:lpstr>
      <vt:lpstr>ČASOPISI  SCSR-a</vt:lpstr>
      <vt:lpstr>OBILJEŽJA</vt:lpstr>
      <vt:lpstr>                 POTREBNO JE…</vt:lpstr>
      <vt:lpstr>INFORMACIJSKE VJEŠTINE SU…</vt:lpstr>
      <vt:lpstr>PowerPoint Presentation</vt:lpstr>
    </vt:vector>
  </TitlesOfParts>
  <Company>Pravni fakultet u Zagrebu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OSNOVNE INFORMACIJE                        O KNJIŽNICI</dc:title>
  <dc:creator>Ksenija Švenda Radeljak</dc:creator>
  <cp:lastModifiedBy>Ksenija Švenda Radeljak</cp:lastModifiedBy>
  <cp:revision>11</cp:revision>
  <dcterms:created xsi:type="dcterms:W3CDTF">2019-03-14T08:36:32Z</dcterms:created>
  <dcterms:modified xsi:type="dcterms:W3CDTF">2019-09-26T07:20:33Z</dcterms:modified>
</cp:coreProperties>
</file>